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6" d="100"/>
          <a:sy n="106" d="100"/>
        </p:scale>
        <p:origin x="73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a:xfrm>
            <a:off x="2692397" y="5037663"/>
            <a:ext cx="5214635" cy="279400"/>
          </a:xfrm>
        </p:spPr>
        <p:txBody>
          <a:bodyPr/>
          <a:lstStyle/>
          <a:p>
            <a:endParaRPr lang="en-PH"/>
          </a:p>
        </p:txBody>
      </p:sp>
      <p:sp>
        <p:nvSpPr>
          <p:cNvPr id="6" name="Slide Number Placeholder 5"/>
          <p:cNvSpPr>
            <a:spLocks noGrp="1"/>
          </p:cNvSpPr>
          <p:nvPr>
            <p:ph type="sldNum" sz="quarter" idx="12"/>
          </p:nvPr>
        </p:nvSpPr>
        <p:spPr>
          <a:xfrm>
            <a:off x="8956900" y="5037663"/>
            <a:ext cx="551167" cy="279400"/>
          </a:xfrm>
        </p:spPr>
        <p:txBody>
          <a:bodyPr/>
          <a:lstStyle/>
          <a:p>
            <a:fld id="{FFF683CD-27E6-4038-9B99-C928D95F0F90}" type="slidenum">
              <a:rPr lang="en-PH" smtClean="0"/>
              <a:t>‹#›</a:t>
            </a:fld>
            <a:endParaRPr lang="en-PH"/>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80753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77418A-B563-468E-A13D-91D0F64FFC7E}" type="datetimeFigureOut">
              <a:rPr lang="en-PH" smtClean="0"/>
              <a:t>08/05/2024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3118662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97391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24273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10797270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321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070129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9941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36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653469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77418A-B563-468E-A13D-91D0F64FFC7E}" type="datetimeFigureOut">
              <a:rPr lang="en-PH" smtClean="0"/>
              <a:t>08/05/2024</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FF683CD-27E6-4038-9B99-C928D95F0F90}" type="slidenum">
              <a:rPr lang="en-PH" smtClean="0"/>
              <a:t>‹#›</a:t>
            </a:fld>
            <a:endParaRPr lang="en-PH"/>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786199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77418A-B563-468E-A13D-91D0F64FFC7E}" type="datetimeFigureOut">
              <a:rPr lang="en-PH" smtClean="0"/>
              <a:t>08/05/2024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3246153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77418A-B563-468E-A13D-91D0F64FFC7E}" type="datetimeFigureOut">
              <a:rPr lang="en-PH" smtClean="0"/>
              <a:t>08/05/2024</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FFF683CD-27E6-4038-9B99-C928D95F0F90}" type="slidenum">
              <a:rPr lang="en-PH" smtClean="0"/>
              <a:t>‹#›</a:t>
            </a:fld>
            <a:endParaRPr lang="en-PH"/>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5905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77418A-B563-468E-A13D-91D0F64FFC7E}" type="datetimeFigureOut">
              <a:rPr lang="en-PH" smtClean="0"/>
              <a:t>08/05/2024</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FFF683CD-27E6-4038-9B99-C928D95F0F90}" type="slidenum">
              <a:rPr lang="en-PH" smtClean="0"/>
              <a:t>‹#›</a:t>
            </a:fld>
            <a:endParaRPr lang="en-PH"/>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37372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77418A-B563-468E-A13D-91D0F64FFC7E}" type="datetimeFigureOut">
              <a:rPr lang="en-PH" smtClean="0"/>
              <a:t>08/05/2024</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2431086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77418A-B563-468E-A13D-91D0F64FFC7E}" type="datetimeFigureOut">
              <a:rPr lang="en-PH" smtClean="0"/>
              <a:t>08/05/2024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FF683CD-27E6-4038-9B99-C928D95F0F90}" type="slidenum">
              <a:rPr lang="en-PH" smtClean="0"/>
              <a:t>‹#›</a:t>
            </a:fld>
            <a:endParaRPr lang="en-PH"/>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922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77418A-B563-468E-A13D-91D0F64FFC7E}" type="datetimeFigureOut">
              <a:rPr lang="en-PH" smtClean="0"/>
              <a:t>08/05/2024</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FF683CD-27E6-4038-9B99-C928D95F0F90}" type="slidenum">
              <a:rPr lang="en-PH" smtClean="0"/>
              <a:t>‹#›</a:t>
            </a:fld>
            <a:endParaRPr lang="en-PH"/>
          </a:p>
        </p:txBody>
      </p:sp>
    </p:spTree>
    <p:extLst>
      <p:ext uri="{BB962C8B-B14F-4D97-AF65-F5344CB8AC3E}">
        <p14:creationId xmlns:p14="http://schemas.microsoft.com/office/powerpoint/2010/main" val="1784687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77418A-B563-468E-A13D-91D0F64FFC7E}" type="datetimeFigureOut">
              <a:rPr lang="en-PH" smtClean="0"/>
              <a:t>08/05/2024</a:t>
            </a:fld>
            <a:endParaRPr lang="en-PH"/>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PH"/>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FF683CD-27E6-4038-9B99-C928D95F0F90}" type="slidenum">
              <a:rPr lang="en-PH" smtClean="0"/>
              <a:t>‹#›</a:t>
            </a:fld>
            <a:endParaRPr lang="en-PH"/>
          </a:p>
        </p:txBody>
      </p:sp>
    </p:spTree>
    <p:extLst>
      <p:ext uri="{BB962C8B-B14F-4D97-AF65-F5344CB8AC3E}">
        <p14:creationId xmlns:p14="http://schemas.microsoft.com/office/powerpoint/2010/main" val="22034693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Technology" TargetMode="External"/><Relationship Id="rId7" Type="http://schemas.openxmlformats.org/officeDocument/2006/relationships/hyperlink" Target="https://en.wikipedia.org/wiki/Stone_tool" TargetMode="External"/><Relationship Id="rId2" Type="http://schemas.openxmlformats.org/officeDocument/2006/relationships/hyperlink" Target="https://en.wikipedia.org/wiki/Stone_tools" TargetMode="External"/><Relationship Id="rId1" Type="http://schemas.openxmlformats.org/officeDocument/2006/relationships/slideLayout" Target="../slideLayouts/slideLayout2.xml"/><Relationship Id="rId6" Type="http://schemas.openxmlformats.org/officeDocument/2006/relationships/hyperlink" Target="https://en.wikipedia.org/wiki/Hominid" TargetMode="External"/><Relationship Id="rId5" Type="http://schemas.openxmlformats.org/officeDocument/2006/relationships/hyperlink" Target="https://en.wikipedia.org/wiki/Prehistory" TargetMode="External"/><Relationship Id="rId4" Type="http://schemas.openxmlformats.org/officeDocument/2006/relationships/hyperlink" Target="https://en.wikipedia.org/wiki/Recorded_histor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488DC-53AA-D04C-8CAA-4CEEF9157630}"/>
              </a:ext>
            </a:extLst>
          </p:cNvPr>
          <p:cNvSpPr>
            <a:spLocks noGrp="1"/>
          </p:cNvSpPr>
          <p:nvPr>
            <p:ph type="ctrTitle"/>
          </p:nvPr>
        </p:nvSpPr>
        <p:spPr/>
        <p:txBody>
          <a:bodyPr/>
          <a:lstStyle/>
          <a:p>
            <a:r>
              <a:rPr lang="en-US" sz="4800" dirty="0"/>
              <a:t>The Evolution of Traditional to New Media</a:t>
            </a:r>
            <a:endParaRPr lang="en-PH" sz="4800" dirty="0"/>
          </a:p>
        </p:txBody>
      </p:sp>
    </p:spTree>
    <p:extLst>
      <p:ext uri="{BB962C8B-B14F-4D97-AF65-F5344CB8AC3E}">
        <p14:creationId xmlns:p14="http://schemas.microsoft.com/office/powerpoint/2010/main" val="21279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05A248-0C54-2692-50E2-B54004DE9880}"/>
              </a:ext>
            </a:extLst>
          </p:cNvPr>
          <p:cNvPicPr>
            <a:picLocks noChangeAspect="1"/>
          </p:cNvPicPr>
          <p:nvPr/>
        </p:nvPicPr>
        <p:blipFill>
          <a:blip r:embed="rId2"/>
          <a:stretch>
            <a:fillRect/>
          </a:stretch>
        </p:blipFill>
        <p:spPr>
          <a:xfrm>
            <a:off x="1080050" y="859041"/>
            <a:ext cx="3319333" cy="1871049"/>
          </a:xfrm>
          <a:prstGeom prst="rect">
            <a:avLst/>
          </a:prstGeom>
        </p:spPr>
      </p:pic>
      <p:pic>
        <p:nvPicPr>
          <p:cNvPr id="7" name="Picture 6">
            <a:extLst>
              <a:ext uri="{FF2B5EF4-FFF2-40B4-BE49-F238E27FC236}">
                <a16:creationId xmlns:a16="http://schemas.microsoft.com/office/drawing/2014/main" id="{8C195E8F-E16E-FD02-3C7D-08F3CB83E5B8}"/>
              </a:ext>
            </a:extLst>
          </p:cNvPr>
          <p:cNvPicPr>
            <a:picLocks noChangeAspect="1"/>
          </p:cNvPicPr>
          <p:nvPr/>
        </p:nvPicPr>
        <p:blipFill>
          <a:blip r:embed="rId3"/>
          <a:stretch>
            <a:fillRect/>
          </a:stretch>
        </p:blipFill>
        <p:spPr>
          <a:xfrm>
            <a:off x="4390226" y="794417"/>
            <a:ext cx="2515964" cy="2000295"/>
          </a:xfrm>
          <a:prstGeom prst="rect">
            <a:avLst/>
          </a:prstGeom>
        </p:spPr>
      </p:pic>
      <p:pic>
        <p:nvPicPr>
          <p:cNvPr id="9" name="Picture 8">
            <a:extLst>
              <a:ext uri="{FF2B5EF4-FFF2-40B4-BE49-F238E27FC236}">
                <a16:creationId xmlns:a16="http://schemas.microsoft.com/office/drawing/2014/main" id="{9A6791D0-5078-1F67-09F9-BCCFEFF9B6FC}"/>
              </a:ext>
            </a:extLst>
          </p:cNvPr>
          <p:cNvPicPr>
            <a:picLocks noChangeAspect="1"/>
          </p:cNvPicPr>
          <p:nvPr/>
        </p:nvPicPr>
        <p:blipFill>
          <a:blip r:embed="rId4"/>
          <a:stretch>
            <a:fillRect/>
          </a:stretch>
        </p:blipFill>
        <p:spPr>
          <a:xfrm>
            <a:off x="6906190" y="612100"/>
            <a:ext cx="3524473" cy="2182612"/>
          </a:xfrm>
          <a:prstGeom prst="rect">
            <a:avLst/>
          </a:prstGeom>
        </p:spPr>
      </p:pic>
      <p:pic>
        <p:nvPicPr>
          <p:cNvPr id="11" name="Picture 10">
            <a:extLst>
              <a:ext uri="{FF2B5EF4-FFF2-40B4-BE49-F238E27FC236}">
                <a16:creationId xmlns:a16="http://schemas.microsoft.com/office/drawing/2014/main" id="{2E7E8FD3-1ADD-C5FD-922F-792C31B573C6}"/>
              </a:ext>
            </a:extLst>
          </p:cNvPr>
          <p:cNvPicPr>
            <a:picLocks noChangeAspect="1"/>
          </p:cNvPicPr>
          <p:nvPr/>
        </p:nvPicPr>
        <p:blipFill>
          <a:blip r:embed="rId5"/>
          <a:stretch>
            <a:fillRect/>
          </a:stretch>
        </p:blipFill>
        <p:spPr>
          <a:xfrm>
            <a:off x="2318960" y="2794712"/>
            <a:ext cx="2602646" cy="2492512"/>
          </a:xfrm>
          <a:prstGeom prst="rect">
            <a:avLst/>
          </a:prstGeom>
        </p:spPr>
      </p:pic>
      <p:pic>
        <p:nvPicPr>
          <p:cNvPr id="13" name="Picture 12">
            <a:extLst>
              <a:ext uri="{FF2B5EF4-FFF2-40B4-BE49-F238E27FC236}">
                <a16:creationId xmlns:a16="http://schemas.microsoft.com/office/drawing/2014/main" id="{54A4AF79-FC63-E005-143E-3841C84FD984}"/>
              </a:ext>
            </a:extLst>
          </p:cNvPr>
          <p:cNvPicPr>
            <a:picLocks noChangeAspect="1"/>
          </p:cNvPicPr>
          <p:nvPr/>
        </p:nvPicPr>
        <p:blipFill>
          <a:blip r:embed="rId6"/>
          <a:stretch>
            <a:fillRect/>
          </a:stretch>
        </p:blipFill>
        <p:spPr>
          <a:xfrm>
            <a:off x="4921606" y="2809161"/>
            <a:ext cx="3751614" cy="2538456"/>
          </a:xfrm>
          <a:prstGeom prst="rect">
            <a:avLst/>
          </a:prstGeom>
        </p:spPr>
      </p:pic>
    </p:spTree>
    <p:extLst>
      <p:ext uri="{BB962C8B-B14F-4D97-AF65-F5344CB8AC3E}">
        <p14:creationId xmlns:p14="http://schemas.microsoft.com/office/powerpoint/2010/main" val="838188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9823-10EB-F817-A542-5AE8C2E5023A}"/>
              </a:ext>
            </a:extLst>
          </p:cNvPr>
          <p:cNvSpPr>
            <a:spLocks noGrp="1"/>
          </p:cNvSpPr>
          <p:nvPr>
            <p:ph type="title"/>
          </p:nvPr>
        </p:nvSpPr>
        <p:spPr/>
        <p:txBody>
          <a:bodyPr/>
          <a:lstStyle/>
          <a:p>
            <a:r>
              <a:rPr lang="en-US" dirty="0"/>
              <a:t>ELECTRONIC AGE(1930s-1980s)</a:t>
            </a:r>
            <a:endParaRPr lang="en-PH" dirty="0"/>
          </a:p>
        </p:txBody>
      </p:sp>
      <p:sp>
        <p:nvSpPr>
          <p:cNvPr id="3" name="Content Placeholder 2">
            <a:extLst>
              <a:ext uri="{FF2B5EF4-FFF2-40B4-BE49-F238E27FC236}">
                <a16:creationId xmlns:a16="http://schemas.microsoft.com/office/drawing/2014/main" id="{7636EE74-9119-7A50-C864-22A7943001FD}"/>
              </a:ext>
            </a:extLst>
          </p:cNvPr>
          <p:cNvSpPr>
            <a:spLocks noGrp="1"/>
          </p:cNvSpPr>
          <p:nvPr>
            <p:ph idx="1"/>
          </p:nvPr>
        </p:nvSpPr>
        <p:spPr/>
        <p:txBody>
          <a:bodyPr/>
          <a:lstStyle/>
          <a:p>
            <a:r>
              <a:rPr lang="en-US" b="0" i="0" dirty="0">
                <a:solidFill>
                  <a:schemeClr val="tx1"/>
                </a:solidFill>
                <a:effectLst/>
                <a:highlight>
                  <a:srgbClr val="FFFFFF"/>
                </a:highlight>
                <a:latin typeface="Times New Roman" panose="02020603050405020304" pitchFamily="18" charset="0"/>
                <a:cs typeface="Times New Roman" panose="02020603050405020304" pitchFamily="18" charset="0"/>
              </a:rPr>
              <a:t>The Electronic age is the invention of the transistor ushered in the electronic age. People harnessed the power of transistor that led to the transistor communication became more efficient.</a:t>
            </a:r>
          </a:p>
          <a:p>
            <a:r>
              <a:rPr lang="en-US" dirty="0">
                <a:solidFill>
                  <a:schemeClr val="tx1"/>
                </a:solidFill>
                <a:highlight>
                  <a:srgbClr val="FFFFFF"/>
                </a:highlight>
                <a:latin typeface="Times New Roman" panose="02020603050405020304" pitchFamily="18" charset="0"/>
                <a:cs typeface="Times New Roman" panose="02020603050405020304" pitchFamily="18" charset="0"/>
              </a:rPr>
              <a:t>The invention of the transistor ushered in the electronic age. People harnessed the power of transistor that led to the transistor radio, electronic circuits, and the early computers. In this age, long distance communication become more efficient</a:t>
            </a:r>
            <a:endParaRPr lang="en-PH"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6422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AA9CE-598B-DEFE-7838-1D39C75DB974}"/>
              </a:ext>
            </a:extLst>
          </p:cNvPr>
          <p:cNvSpPr>
            <a:spLocks noGrp="1"/>
          </p:cNvSpPr>
          <p:nvPr>
            <p:ph type="title"/>
          </p:nvPr>
        </p:nvSpPr>
        <p:spPr/>
        <p:txBody>
          <a:bodyPr/>
          <a:lstStyle/>
          <a:p>
            <a:r>
              <a:rPr lang="en-US" dirty="0"/>
              <a:t>ELECTRONIC AGE(1930s-1980s)</a:t>
            </a:r>
            <a:endParaRPr lang="en-PH" dirty="0"/>
          </a:p>
        </p:txBody>
      </p:sp>
      <p:sp>
        <p:nvSpPr>
          <p:cNvPr id="3" name="Content Placeholder 2">
            <a:extLst>
              <a:ext uri="{FF2B5EF4-FFF2-40B4-BE49-F238E27FC236}">
                <a16:creationId xmlns:a16="http://schemas.microsoft.com/office/drawing/2014/main" id="{97CE8C81-7AF6-D947-1701-274869E2FF57}"/>
              </a:ext>
            </a:extLst>
          </p:cNvPr>
          <p:cNvSpPr>
            <a:spLocks noGrp="1"/>
          </p:cNvSpPr>
          <p:nvPr>
            <p:ph idx="1"/>
          </p:nvPr>
        </p:nvSpPr>
        <p:spPr/>
        <p:txBody>
          <a:bodyPr/>
          <a:lstStyle/>
          <a:p>
            <a:r>
              <a:rPr lang="en-US" b="1" dirty="0"/>
              <a:t>EXAMPLE FORMS OF MEDIA</a:t>
            </a:r>
          </a:p>
          <a:p>
            <a:r>
              <a:rPr lang="en-US" dirty="0"/>
              <a:t>TRANSISTOR RADIO </a:t>
            </a:r>
          </a:p>
          <a:p>
            <a:r>
              <a:rPr lang="en-US" dirty="0"/>
              <a:t>TELEVISION</a:t>
            </a:r>
          </a:p>
          <a:p>
            <a:r>
              <a:rPr lang="en-US" dirty="0"/>
              <a:t>COMPUTERS</a:t>
            </a:r>
          </a:p>
          <a:p>
            <a:r>
              <a:rPr lang="en-US" dirty="0"/>
              <a:t>LCD PROJECTORS</a:t>
            </a:r>
            <a:endParaRPr lang="en-PH" dirty="0"/>
          </a:p>
        </p:txBody>
      </p:sp>
    </p:spTree>
    <p:extLst>
      <p:ext uri="{BB962C8B-B14F-4D97-AF65-F5344CB8AC3E}">
        <p14:creationId xmlns:p14="http://schemas.microsoft.com/office/powerpoint/2010/main" val="315915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106635-8DEC-33DA-78CD-2B8B7C15FAF1}"/>
              </a:ext>
            </a:extLst>
          </p:cNvPr>
          <p:cNvPicPr>
            <a:picLocks noChangeAspect="1"/>
          </p:cNvPicPr>
          <p:nvPr/>
        </p:nvPicPr>
        <p:blipFill>
          <a:blip r:embed="rId2"/>
          <a:stretch>
            <a:fillRect/>
          </a:stretch>
        </p:blipFill>
        <p:spPr>
          <a:xfrm>
            <a:off x="1737286" y="737621"/>
            <a:ext cx="2214787" cy="3218743"/>
          </a:xfrm>
          <a:prstGeom prst="rect">
            <a:avLst/>
          </a:prstGeom>
        </p:spPr>
      </p:pic>
      <p:pic>
        <p:nvPicPr>
          <p:cNvPr id="7" name="Picture 6">
            <a:extLst>
              <a:ext uri="{FF2B5EF4-FFF2-40B4-BE49-F238E27FC236}">
                <a16:creationId xmlns:a16="http://schemas.microsoft.com/office/drawing/2014/main" id="{13F904F7-B13A-2A46-3072-B92EBC6A99AD}"/>
              </a:ext>
            </a:extLst>
          </p:cNvPr>
          <p:cNvPicPr>
            <a:picLocks noChangeAspect="1"/>
          </p:cNvPicPr>
          <p:nvPr/>
        </p:nvPicPr>
        <p:blipFill>
          <a:blip r:embed="rId3"/>
          <a:stretch>
            <a:fillRect/>
          </a:stretch>
        </p:blipFill>
        <p:spPr>
          <a:xfrm>
            <a:off x="3952074" y="737621"/>
            <a:ext cx="2582861" cy="3218743"/>
          </a:xfrm>
          <a:prstGeom prst="rect">
            <a:avLst/>
          </a:prstGeom>
        </p:spPr>
      </p:pic>
      <p:pic>
        <p:nvPicPr>
          <p:cNvPr id="9" name="Picture 8">
            <a:extLst>
              <a:ext uri="{FF2B5EF4-FFF2-40B4-BE49-F238E27FC236}">
                <a16:creationId xmlns:a16="http://schemas.microsoft.com/office/drawing/2014/main" id="{20F81AFA-1970-CA82-258C-726272BDAE34}"/>
              </a:ext>
            </a:extLst>
          </p:cNvPr>
          <p:cNvPicPr>
            <a:picLocks noChangeAspect="1"/>
          </p:cNvPicPr>
          <p:nvPr/>
        </p:nvPicPr>
        <p:blipFill rotWithShape="1">
          <a:blip r:embed="rId4"/>
          <a:srcRect r="12316" b="7294"/>
          <a:stretch/>
        </p:blipFill>
        <p:spPr>
          <a:xfrm>
            <a:off x="4193316" y="3956364"/>
            <a:ext cx="2910168" cy="2467306"/>
          </a:xfrm>
          <a:prstGeom prst="rect">
            <a:avLst/>
          </a:prstGeom>
        </p:spPr>
      </p:pic>
      <p:pic>
        <p:nvPicPr>
          <p:cNvPr id="11" name="Picture 10">
            <a:extLst>
              <a:ext uri="{FF2B5EF4-FFF2-40B4-BE49-F238E27FC236}">
                <a16:creationId xmlns:a16="http://schemas.microsoft.com/office/drawing/2014/main" id="{8C34B599-541A-DE24-A8BA-9166D73CD0CC}"/>
              </a:ext>
            </a:extLst>
          </p:cNvPr>
          <p:cNvPicPr>
            <a:picLocks noChangeAspect="1"/>
          </p:cNvPicPr>
          <p:nvPr/>
        </p:nvPicPr>
        <p:blipFill rotWithShape="1">
          <a:blip r:embed="rId5"/>
          <a:srcRect t="2920" r="2038"/>
          <a:stretch/>
        </p:blipFill>
        <p:spPr>
          <a:xfrm>
            <a:off x="6534936" y="737621"/>
            <a:ext cx="3097952" cy="3218743"/>
          </a:xfrm>
          <a:prstGeom prst="rect">
            <a:avLst/>
          </a:prstGeom>
        </p:spPr>
      </p:pic>
    </p:spTree>
    <p:extLst>
      <p:ext uri="{BB962C8B-B14F-4D97-AF65-F5344CB8AC3E}">
        <p14:creationId xmlns:p14="http://schemas.microsoft.com/office/powerpoint/2010/main" val="381169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8735F-D07F-B029-2462-586C5761B979}"/>
              </a:ext>
            </a:extLst>
          </p:cNvPr>
          <p:cNvSpPr>
            <a:spLocks noGrp="1"/>
          </p:cNvSpPr>
          <p:nvPr>
            <p:ph type="title"/>
          </p:nvPr>
        </p:nvSpPr>
        <p:spPr/>
        <p:txBody>
          <a:bodyPr>
            <a:normAutofit fontScale="90000"/>
          </a:bodyPr>
          <a:lstStyle/>
          <a:p>
            <a:r>
              <a:rPr lang="en-PH" b="1" dirty="0">
                <a:solidFill>
                  <a:schemeClr val="tx1"/>
                </a:solidFill>
                <a:highlight>
                  <a:srgbClr val="F7F8F9"/>
                </a:highlight>
                <a:latin typeface="Times New Roman" panose="02020603050405020304" pitchFamily="18" charset="0"/>
                <a:cs typeface="Times New Roman" panose="02020603050405020304" pitchFamily="18" charset="0"/>
              </a:rPr>
              <a:t>NEW/INFORMATION AGE</a:t>
            </a:r>
            <a:r>
              <a:rPr lang="en-PH" b="1" i="0" dirty="0">
                <a:solidFill>
                  <a:schemeClr val="tx1"/>
                </a:solidFill>
                <a:effectLst/>
                <a:highlight>
                  <a:srgbClr val="F7F8F9"/>
                </a:highlight>
                <a:latin typeface="Times New Roman" panose="02020603050405020304" pitchFamily="18" charset="0"/>
                <a:cs typeface="Times New Roman" panose="02020603050405020304" pitchFamily="18" charset="0"/>
              </a:rPr>
              <a:t> (1900s-2000s)</a:t>
            </a:r>
            <a:endParaRPr lang="en-PH" dirty="0">
              <a:solidFill>
                <a:schemeClr val="tx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5340C47-B8F9-0163-C856-0868BB3D9DA8}"/>
              </a:ext>
            </a:extLst>
          </p:cNvPr>
          <p:cNvSpPr>
            <a:spLocks noGrp="1"/>
          </p:cNvSpPr>
          <p:nvPr>
            <p:ph idx="1"/>
          </p:nvPr>
        </p:nvSpPr>
        <p:spPr/>
        <p:txBody>
          <a:bodyPr>
            <a:normAutofit/>
          </a:bodyPr>
          <a:lstStyle/>
          <a:p>
            <a:r>
              <a:rPr lang="en-US" sz="1800" b="0" i="0" dirty="0">
                <a:solidFill>
                  <a:schemeClr val="tx1"/>
                </a:solidFill>
                <a:effectLst/>
                <a:highlight>
                  <a:srgbClr val="FFFFFF"/>
                </a:highlight>
                <a:latin typeface="Times New Roman" panose="02020603050405020304" pitchFamily="18" charset="0"/>
                <a:cs typeface="Times New Roman" panose="02020603050405020304" pitchFamily="18" charset="0"/>
              </a:rPr>
              <a:t>Digital Age or Informational Age is a period in human history characterized by the shift from traditional industry that the Industrial Revolution brought through industrialization, to an economy based on information computerization.</a:t>
            </a:r>
          </a:p>
          <a:p>
            <a:r>
              <a:rPr lang="en-US" sz="1800" b="0" i="0" dirty="0">
                <a:solidFill>
                  <a:schemeClr val="tx1"/>
                </a:solidFill>
                <a:effectLst/>
                <a:highlight>
                  <a:srgbClr val="FFFFFF"/>
                </a:highlight>
                <a:latin typeface="Times New Roman" panose="02020603050405020304" pitchFamily="18" charset="0"/>
                <a:cs typeface="Times New Roman" panose="02020603050405020304" pitchFamily="18" charset="0"/>
              </a:rPr>
              <a:t>The internet paved the way advanced the used of microelectronics with the invention of personal computers, devices wearable technology. Moreover, voice, image, sounds, and data are digitalized.</a:t>
            </a:r>
          </a:p>
          <a:p>
            <a:endParaRPr lang="en-PH"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309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000F3-A4E8-7963-4B38-C5E9D35726F5}"/>
              </a:ext>
            </a:extLst>
          </p:cNvPr>
          <p:cNvSpPr>
            <a:spLocks noGrp="1"/>
          </p:cNvSpPr>
          <p:nvPr>
            <p:ph type="title"/>
          </p:nvPr>
        </p:nvSpPr>
        <p:spPr/>
        <p:txBody>
          <a:bodyPr>
            <a:normAutofit fontScale="90000"/>
          </a:bodyPr>
          <a:lstStyle/>
          <a:p>
            <a:r>
              <a:rPr lang="en-PH" b="1" dirty="0">
                <a:solidFill>
                  <a:schemeClr val="tx1"/>
                </a:solidFill>
                <a:highlight>
                  <a:srgbClr val="F7F8F9"/>
                </a:highlight>
                <a:latin typeface="Times New Roman" panose="02020603050405020304" pitchFamily="18" charset="0"/>
                <a:cs typeface="Times New Roman" panose="02020603050405020304" pitchFamily="18" charset="0"/>
              </a:rPr>
              <a:t>NEW/INFORMATION AGE</a:t>
            </a:r>
            <a:r>
              <a:rPr lang="en-PH" b="1" i="0" dirty="0">
                <a:solidFill>
                  <a:schemeClr val="tx1"/>
                </a:solidFill>
                <a:effectLst/>
                <a:highlight>
                  <a:srgbClr val="F7F8F9"/>
                </a:highlight>
                <a:latin typeface="Times New Roman" panose="02020603050405020304" pitchFamily="18" charset="0"/>
                <a:cs typeface="Times New Roman" panose="02020603050405020304" pitchFamily="18" charset="0"/>
              </a:rPr>
              <a:t> (1900s-2000s)</a:t>
            </a:r>
            <a:endParaRPr lang="en-PH" dirty="0"/>
          </a:p>
        </p:txBody>
      </p:sp>
      <p:sp>
        <p:nvSpPr>
          <p:cNvPr id="3" name="Content Placeholder 2">
            <a:extLst>
              <a:ext uri="{FF2B5EF4-FFF2-40B4-BE49-F238E27FC236}">
                <a16:creationId xmlns:a16="http://schemas.microsoft.com/office/drawing/2014/main" id="{5B09C6B2-697D-3E55-82FB-DECF3291E0A3}"/>
              </a:ext>
            </a:extLst>
          </p:cNvPr>
          <p:cNvSpPr>
            <a:spLocks noGrp="1"/>
          </p:cNvSpPr>
          <p:nvPr>
            <p:ph idx="1"/>
          </p:nvPr>
        </p:nvSpPr>
        <p:spPr/>
        <p:txBody>
          <a:bodyPr/>
          <a:lstStyle/>
          <a:p>
            <a:r>
              <a:rPr lang="en-US" b="1" dirty="0"/>
              <a:t>EXAMPLE FORMS OF MEDIA</a:t>
            </a:r>
          </a:p>
          <a:p>
            <a:r>
              <a:rPr lang="en-US" dirty="0"/>
              <a:t>SOCIAL MEDIA</a:t>
            </a:r>
          </a:p>
          <a:p>
            <a:r>
              <a:rPr lang="en-US" dirty="0"/>
              <a:t>PORTABLE COMPUTER(LAPTOP)</a:t>
            </a:r>
          </a:p>
          <a:p>
            <a:r>
              <a:rPr lang="en-US" dirty="0"/>
              <a:t>VR (VIRTUAL REALITY)</a:t>
            </a:r>
          </a:p>
          <a:p>
            <a:r>
              <a:rPr lang="en-US" dirty="0"/>
              <a:t>INTERNET</a:t>
            </a:r>
          </a:p>
          <a:p>
            <a:r>
              <a:rPr lang="en-US" dirty="0"/>
              <a:t>WEBSITES</a:t>
            </a:r>
            <a:endParaRPr lang="en-PH" dirty="0"/>
          </a:p>
        </p:txBody>
      </p:sp>
    </p:spTree>
    <p:extLst>
      <p:ext uri="{BB962C8B-B14F-4D97-AF65-F5344CB8AC3E}">
        <p14:creationId xmlns:p14="http://schemas.microsoft.com/office/powerpoint/2010/main" val="1533415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3EF2A8-24DA-B9D5-A46B-FEFF68170B8D}"/>
              </a:ext>
            </a:extLst>
          </p:cNvPr>
          <p:cNvPicPr>
            <a:picLocks noChangeAspect="1"/>
          </p:cNvPicPr>
          <p:nvPr/>
        </p:nvPicPr>
        <p:blipFill>
          <a:blip r:embed="rId2"/>
          <a:stretch>
            <a:fillRect/>
          </a:stretch>
        </p:blipFill>
        <p:spPr>
          <a:xfrm>
            <a:off x="2578419" y="593889"/>
            <a:ext cx="6257763" cy="5530779"/>
          </a:xfrm>
          <a:prstGeom prst="rect">
            <a:avLst/>
          </a:prstGeom>
        </p:spPr>
      </p:pic>
    </p:spTree>
    <p:extLst>
      <p:ext uri="{BB962C8B-B14F-4D97-AF65-F5344CB8AC3E}">
        <p14:creationId xmlns:p14="http://schemas.microsoft.com/office/powerpoint/2010/main" val="2132013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619EC-5129-DD71-E1AC-F2B951C7E18C}"/>
              </a:ext>
            </a:extLst>
          </p:cNvPr>
          <p:cNvSpPr>
            <a:spLocks noGrp="1"/>
          </p:cNvSpPr>
          <p:nvPr>
            <p:ph type="title"/>
          </p:nvPr>
        </p:nvSpPr>
        <p:spPr/>
        <p:txBody>
          <a:bodyPr>
            <a:normAutofit/>
          </a:bodyPr>
          <a:lstStyle/>
          <a:p>
            <a:r>
              <a:rPr lang="en-US" sz="4400" dirty="0"/>
              <a:t>The Evolution of Media</a:t>
            </a:r>
            <a:endParaRPr lang="en-PH" dirty="0"/>
          </a:p>
        </p:txBody>
      </p:sp>
      <p:pic>
        <p:nvPicPr>
          <p:cNvPr id="5" name="Content Placeholder 4">
            <a:extLst>
              <a:ext uri="{FF2B5EF4-FFF2-40B4-BE49-F238E27FC236}">
                <a16:creationId xmlns:a16="http://schemas.microsoft.com/office/drawing/2014/main" id="{78953CCD-25E0-2B2F-13A1-A91518CF1519}"/>
              </a:ext>
            </a:extLst>
          </p:cNvPr>
          <p:cNvPicPr>
            <a:picLocks noGrp="1" noChangeAspect="1"/>
          </p:cNvPicPr>
          <p:nvPr>
            <p:ph idx="1"/>
          </p:nvPr>
        </p:nvPicPr>
        <p:blipFill>
          <a:blip r:embed="rId2"/>
          <a:stretch>
            <a:fillRect/>
          </a:stretch>
        </p:blipFill>
        <p:spPr>
          <a:xfrm>
            <a:off x="2445407" y="2285999"/>
            <a:ext cx="7301185" cy="3421064"/>
          </a:xfrm>
        </p:spPr>
      </p:pic>
    </p:spTree>
    <p:extLst>
      <p:ext uri="{BB962C8B-B14F-4D97-AF65-F5344CB8AC3E}">
        <p14:creationId xmlns:p14="http://schemas.microsoft.com/office/powerpoint/2010/main" val="249329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7D3B1-27A9-090B-1037-1FEBDA6BA83A}"/>
              </a:ext>
            </a:extLst>
          </p:cNvPr>
          <p:cNvSpPr>
            <a:spLocks noGrp="1"/>
          </p:cNvSpPr>
          <p:nvPr>
            <p:ph type="title"/>
          </p:nvPr>
        </p:nvSpPr>
        <p:spPr/>
        <p:txBody>
          <a:bodyPr/>
          <a:lstStyle/>
          <a:p>
            <a:r>
              <a:rPr lang="en-US" sz="4400" dirty="0"/>
              <a:t>The Evolution of Media</a:t>
            </a:r>
            <a:endParaRPr lang="en-PH" dirty="0"/>
          </a:p>
        </p:txBody>
      </p:sp>
      <p:sp>
        <p:nvSpPr>
          <p:cNvPr id="3" name="Content Placeholder 2">
            <a:extLst>
              <a:ext uri="{FF2B5EF4-FFF2-40B4-BE49-F238E27FC236}">
                <a16:creationId xmlns:a16="http://schemas.microsoft.com/office/drawing/2014/main" id="{EBD24F5E-A1A8-A2B4-1F9A-4573A2AFA2A3}"/>
              </a:ext>
            </a:extLst>
          </p:cNvPr>
          <p:cNvSpPr>
            <a:spLocks noGrp="1"/>
          </p:cNvSpPr>
          <p:nvPr>
            <p:ph idx="1"/>
          </p:nvPr>
        </p:nvSpPr>
        <p:spPr/>
        <p:txBody>
          <a:bodyPr>
            <a:noAutofit/>
          </a:bodyPr>
          <a:lstStyle/>
          <a:p>
            <a:r>
              <a:rPr lang="en-US" sz="4400" dirty="0"/>
              <a:t>PRE – INDUSTRIAL AGE</a:t>
            </a:r>
          </a:p>
          <a:p>
            <a:r>
              <a:rPr lang="en-US" sz="4400" dirty="0"/>
              <a:t>INDUSTRIAL AGE</a:t>
            </a:r>
          </a:p>
          <a:p>
            <a:r>
              <a:rPr lang="en-US" sz="4400" dirty="0"/>
              <a:t>ELECTRONIC AGE</a:t>
            </a:r>
          </a:p>
          <a:p>
            <a:r>
              <a:rPr lang="en-US" sz="4400" dirty="0"/>
              <a:t>NEW/INFORMATION AGE</a:t>
            </a:r>
            <a:endParaRPr lang="en-PH" sz="4400" dirty="0"/>
          </a:p>
        </p:txBody>
      </p:sp>
    </p:spTree>
    <p:extLst>
      <p:ext uri="{BB962C8B-B14F-4D97-AF65-F5344CB8AC3E}">
        <p14:creationId xmlns:p14="http://schemas.microsoft.com/office/powerpoint/2010/main" val="486248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26AE0-0D7C-A750-B7F6-811834C1AB99}"/>
              </a:ext>
            </a:extLst>
          </p:cNvPr>
          <p:cNvSpPr>
            <a:spLocks noGrp="1"/>
          </p:cNvSpPr>
          <p:nvPr>
            <p:ph type="title"/>
          </p:nvPr>
        </p:nvSpPr>
        <p:spPr/>
        <p:txBody>
          <a:bodyPr/>
          <a:lstStyle/>
          <a:p>
            <a:r>
              <a:rPr lang="en-US" dirty="0"/>
              <a:t>PRE-INDUSTRIAL AGE (1500BC)</a:t>
            </a:r>
            <a:endParaRPr lang="en-PH" dirty="0"/>
          </a:p>
        </p:txBody>
      </p:sp>
      <p:sp>
        <p:nvSpPr>
          <p:cNvPr id="4" name="TextBox 3">
            <a:extLst>
              <a:ext uri="{FF2B5EF4-FFF2-40B4-BE49-F238E27FC236}">
                <a16:creationId xmlns:a16="http://schemas.microsoft.com/office/drawing/2014/main" id="{8B172789-6B0A-1955-1024-80DA32C1F16A}"/>
              </a:ext>
            </a:extLst>
          </p:cNvPr>
          <p:cNvSpPr txBox="1"/>
          <p:nvPr/>
        </p:nvSpPr>
        <p:spPr>
          <a:xfrm>
            <a:off x="1511929" y="2679826"/>
            <a:ext cx="9451818" cy="3139321"/>
          </a:xfrm>
          <a:prstGeom prst="rect">
            <a:avLst/>
          </a:prstGeom>
          <a:noFill/>
        </p:spPr>
        <p:txBody>
          <a:bodyPr wrap="square" rtlCol="0">
            <a:spAutoFit/>
          </a:bodyPr>
          <a:lstStyle/>
          <a:p>
            <a:r>
              <a:rPr lang="en-US" b="1" i="0" dirty="0">
                <a:effectLst/>
                <a:highlight>
                  <a:srgbClr val="FFFFFF"/>
                </a:highlight>
                <a:latin typeface="Times New Roman" panose="02020603050405020304" pitchFamily="18" charset="0"/>
                <a:cs typeface="Times New Roman" panose="02020603050405020304" pitchFamily="18" charset="0"/>
              </a:rPr>
              <a:t>Prehistory</a:t>
            </a:r>
            <a:r>
              <a:rPr lang="en-US" b="0" i="0" dirty="0">
                <a:effectLst/>
                <a:highlight>
                  <a:srgbClr val="FFFFFF"/>
                </a:highlight>
                <a:latin typeface="Times New Roman" panose="02020603050405020304" pitchFamily="18" charset="0"/>
                <a:cs typeface="Times New Roman" panose="02020603050405020304" pitchFamily="18" charset="0"/>
              </a:rPr>
              <a:t> is the period of human activity between the use of the first </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stone tools</a:t>
            </a:r>
            <a:r>
              <a:rPr lang="en-US" b="0" i="0" dirty="0">
                <a:effectLst/>
                <a:highlight>
                  <a:srgbClr val="FFFFFF"/>
                </a:highlight>
                <a:latin typeface="Times New Roman" panose="02020603050405020304" pitchFamily="18" charset="0"/>
                <a:cs typeface="Times New Roman" panose="02020603050405020304" pitchFamily="18" charset="0"/>
              </a:rPr>
              <a:t> ~3.3 million years ago and the invention of writing systems, the earliest of which appeared ~5300 years ago. T</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echnology</a:t>
            </a:r>
            <a:r>
              <a:rPr lang="en-US" b="0" i="0" dirty="0">
                <a:effectLst/>
                <a:highlight>
                  <a:srgbClr val="FFFFFF"/>
                </a:highlight>
                <a:latin typeface="Times New Roman" panose="02020603050405020304" pitchFamily="18" charset="0"/>
                <a:cs typeface="Times New Roman" panose="02020603050405020304" pitchFamily="18" charset="0"/>
              </a:rPr>
              <a:t> that predates </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recorded history</a:t>
            </a:r>
            <a:r>
              <a:rPr lang="en-US" b="0" i="0" dirty="0">
                <a:effectLst/>
                <a:highlight>
                  <a:srgbClr val="FFFFFF"/>
                </a:highlight>
                <a:latin typeface="Times New Roman" panose="02020603050405020304" pitchFamily="18" charset="0"/>
                <a:cs typeface="Times New Roman" panose="02020603050405020304" pitchFamily="18" charset="0"/>
              </a:rPr>
              <a:t>. </a:t>
            </a:r>
          </a:p>
          <a:p>
            <a:endParaRPr lang="en-US" dirty="0">
              <a:highlight>
                <a:srgbClr val="FFFFFF"/>
              </a:highlight>
              <a:latin typeface="Times New Roman" panose="02020603050405020304" pitchFamily="18" charset="0"/>
              <a:cs typeface="Times New Roman" panose="02020603050405020304" pitchFamily="18" charset="0"/>
            </a:endParaRPr>
          </a:p>
          <a:p>
            <a:r>
              <a:rPr lang="en-US" b="0" i="0" dirty="0">
                <a:effectLst/>
                <a:highlight>
                  <a:srgbClr val="FFFFFF"/>
                </a:highlight>
                <a:latin typeface="Times New Roman" panose="02020603050405020304" pitchFamily="18" charset="0"/>
                <a:cs typeface="Times New Roman" panose="02020603050405020304" pitchFamily="18" charset="0"/>
              </a:rPr>
              <a:t>History is the study of the past using written records; it is also the record itself. Anything prior to the first written accounts of history is </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prehistoric</a:t>
            </a:r>
            <a:r>
              <a:rPr lang="en-US" b="0" i="0" dirty="0">
                <a:effectLst/>
                <a:highlight>
                  <a:srgbClr val="FFFFFF"/>
                </a:highlight>
                <a:latin typeface="Times New Roman" panose="02020603050405020304" pitchFamily="18" charset="0"/>
                <a:cs typeface="Times New Roman" panose="02020603050405020304" pitchFamily="18" charset="0"/>
              </a:rPr>
              <a:t> (meaning "before history"), including earlier technologies.</a:t>
            </a:r>
          </a:p>
          <a:p>
            <a:endParaRPr lang="en-US" dirty="0">
              <a:highlight>
                <a:srgbClr val="FFFFFF"/>
              </a:highlight>
              <a:latin typeface="Times New Roman" panose="02020603050405020304" pitchFamily="18" charset="0"/>
              <a:cs typeface="Times New Roman" panose="02020603050405020304" pitchFamily="18" charset="0"/>
            </a:endParaRPr>
          </a:p>
          <a:p>
            <a:r>
              <a:rPr lang="en-US" b="0" i="0" dirty="0">
                <a:effectLst/>
                <a:highlight>
                  <a:srgbClr val="FFFFFF"/>
                </a:highlight>
                <a:latin typeface="Times New Roman" panose="02020603050405020304" pitchFamily="18" charset="0"/>
                <a:cs typeface="Times New Roman" panose="02020603050405020304" pitchFamily="18" charset="0"/>
              </a:rPr>
              <a:t>About 2.5 million years before writing was developed, technology began with the earliest </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hominids</a:t>
            </a:r>
            <a:r>
              <a:rPr lang="en-US" b="0" i="0" dirty="0">
                <a:effectLst/>
                <a:highlight>
                  <a:srgbClr val="FFFFFF"/>
                </a:highlight>
                <a:latin typeface="Times New Roman" panose="02020603050405020304" pitchFamily="18" charset="0"/>
                <a:cs typeface="Times New Roman" panose="02020603050405020304" pitchFamily="18" charset="0"/>
              </a:rPr>
              <a:t> who used </a:t>
            </a:r>
            <a:r>
              <a:rPr lang="en-US" b="0" i="0" u="none" strike="noStrike" dirty="0">
                <a:effectLst/>
                <a:highlight>
                  <a:srgbClr val="FFFFFF"/>
                </a:highlight>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stone tools</a:t>
            </a:r>
            <a:r>
              <a:rPr lang="en-US" b="0" i="0" dirty="0">
                <a:effectLst/>
                <a:highlight>
                  <a:srgbClr val="FFFFFF"/>
                </a:highlight>
                <a:latin typeface="Times New Roman" panose="02020603050405020304" pitchFamily="18" charset="0"/>
                <a:cs typeface="Times New Roman" panose="02020603050405020304" pitchFamily="18" charset="0"/>
              </a:rPr>
              <a:t>, which they may have used to start fires, hunt, cut food, and bury their dead.</a:t>
            </a:r>
            <a:endParaRPr lang="en-PH"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8525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1BC7C-AFCA-B884-73E3-88170E53BE21}"/>
              </a:ext>
            </a:extLst>
          </p:cNvPr>
          <p:cNvSpPr>
            <a:spLocks noGrp="1"/>
          </p:cNvSpPr>
          <p:nvPr>
            <p:ph type="title"/>
          </p:nvPr>
        </p:nvSpPr>
        <p:spPr/>
        <p:txBody>
          <a:bodyPr/>
          <a:lstStyle/>
          <a:p>
            <a:r>
              <a:rPr lang="en-US" dirty="0"/>
              <a:t>PRE-INDUSTRIAL AGE (1500BC)</a:t>
            </a:r>
            <a:endParaRPr lang="en-PH" dirty="0"/>
          </a:p>
        </p:txBody>
      </p:sp>
      <p:sp>
        <p:nvSpPr>
          <p:cNvPr id="3" name="Content Placeholder 2">
            <a:extLst>
              <a:ext uri="{FF2B5EF4-FFF2-40B4-BE49-F238E27FC236}">
                <a16:creationId xmlns:a16="http://schemas.microsoft.com/office/drawing/2014/main" id="{1840C0CA-A541-80E7-A80E-80561F3B9ECA}"/>
              </a:ext>
            </a:extLst>
          </p:cNvPr>
          <p:cNvSpPr>
            <a:spLocks noGrp="1"/>
          </p:cNvSpPr>
          <p:nvPr>
            <p:ph idx="1"/>
          </p:nvPr>
        </p:nvSpPr>
        <p:spPr/>
        <p:txBody>
          <a:bodyPr/>
          <a:lstStyle/>
          <a:p>
            <a:r>
              <a:rPr lang="en-US" dirty="0"/>
              <a:t>People discovered fire, develop paper from plants, and forged weapons and tools with stone, bronze, copper and iron.</a:t>
            </a:r>
            <a:endParaRPr lang="en-PH" dirty="0"/>
          </a:p>
        </p:txBody>
      </p:sp>
    </p:spTree>
    <p:extLst>
      <p:ext uri="{BB962C8B-B14F-4D97-AF65-F5344CB8AC3E}">
        <p14:creationId xmlns:p14="http://schemas.microsoft.com/office/powerpoint/2010/main" val="413326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AE5D-7C6E-6D96-6728-9C7CF7F19138}"/>
              </a:ext>
            </a:extLst>
          </p:cNvPr>
          <p:cNvSpPr>
            <a:spLocks noGrp="1"/>
          </p:cNvSpPr>
          <p:nvPr>
            <p:ph type="title"/>
          </p:nvPr>
        </p:nvSpPr>
        <p:spPr/>
        <p:txBody>
          <a:bodyPr/>
          <a:lstStyle/>
          <a:p>
            <a:r>
              <a:rPr lang="en-US" dirty="0"/>
              <a:t>PRE-INDUSTRIAL AGE (1500BC)</a:t>
            </a:r>
            <a:endParaRPr lang="en-PH" dirty="0"/>
          </a:p>
        </p:txBody>
      </p:sp>
      <p:sp>
        <p:nvSpPr>
          <p:cNvPr id="3" name="Content Placeholder 2">
            <a:extLst>
              <a:ext uri="{FF2B5EF4-FFF2-40B4-BE49-F238E27FC236}">
                <a16:creationId xmlns:a16="http://schemas.microsoft.com/office/drawing/2014/main" id="{DD9BF902-F52A-0149-E403-4152747FA9A4}"/>
              </a:ext>
            </a:extLst>
          </p:cNvPr>
          <p:cNvSpPr>
            <a:spLocks noGrp="1"/>
          </p:cNvSpPr>
          <p:nvPr>
            <p:ph idx="1"/>
          </p:nvPr>
        </p:nvSpPr>
        <p:spPr/>
        <p:txBody>
          <a:bodyPr/>
          <a:lstStyle/>
          <a:p>
            <a:r>
              <a:rPr lang="en-US" b="1" dirty="0"/>
              <a:t>EXAMPLE FORMS OF MEDIA</a:t>
            </a:r>
          </a:p>
          <a:p>
            <a:r>
              <a:rPr lang="en-US" dirty="0"/>
              <a:t>CAVE PAINTINGS</a:t>
            </a:r>
          </a:p>
          <a:p>
            <a:r>
              <a:rPr lang="en-US" dirty="0"/>
              <a:t>CLAY TABLETS IN MESOPOTAMIA</a:t>
            </a:r>
          </a:p>
          <a:p>
            <a:r>
              <a:rPr lang="en-US" dirty="0"/>
              <a:t>PAPYRUS IN EGYPT</a:t>
            </a:r>
          </a:p>
          <a:p>
            <a:r>
              <a:rPr lang="en-US" dirty="0"/>
              <a:t>DIBAO IN CHINA</a:t>
            </a:r>
          </a:p>
          <a:p>
            <a:r>
              <a:rPr lang="en-US" dirty="0"/>
              <a:t>PRINTING PRESS USING WOOD BLOCKS</a:t>
            </a:r>
            <a:endParaRPr lang="en-PH" dirty="0"/>
          </a:p>
        </p:txBody>
      </p:sp>
    </p:spTree>
    <p:extLst>
      <p:ext uri="{BB962C8B-B14F-4D97-AF65-F5344CB8AC3E}">
        <p14:creationId xmlns:p14="http://schemas.microsoft.com/office/powerpoint/2010/main" val="880809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C52FC-A277-EF1B-8351-59F334D316FD}"/>
              </a:ext>
            </a:extLst>
          </p:cNvPr>
          <p:cNvPicPr>
            <a:picLocks noChangeAspect="1"/>
          </p:cNvPicPr>
          <p:nvPr/>
        </p:nvPicPr>
        <p:blipFill>
          <a:blip r:embed="rId2"/>
          <a:stretch>
            <a:fillRect/>
          </a:stretch>
        </p:blipFill>
        <p:spPr>
          <a:xfrm>
            <a:off x="782983" y="673212"/>
            <a:ext cx="3664239" cy="2441182"/>
          </a:xfrm>
          <a:prstGeom prst="rect">
            <a:avLst/>
          </a:prstGeom>
        </p:spPr>
      </p:pic>
      <p:pic>
        <p:nvPicPr>
          <p:cNvPr id="8" name="Picture 7">
            <a:extLst>
              <a:ext uri="{FF2B5EF4-FFF2-40B4-BE49-F238E27FC236}">
                <a16:creationId xmlns:a16="http://schemas.microsoft.com/office/drawing/2014/main" id="{67F5165B-7C9B-DABC-B655-3F3D0E0005B5}"/>
              </a:ext>
            </a:extLst>
          </p:cNvPr>
          <p:cNvPicPr>
            <a:picLocks noChangeAspect="1"/>
          </p:cNvPicPr>
          <p:nvPr/>
        </p:nvPicPr>
        <p:blipFill>
          <a:blip r:embed="rId3"/>
          <a:stretch>
            <a:fillRect/>
          </a:stretch>
        </p:blipFill>
        <p:spPr>
          <a:xfrm>
            <a:off x="4553799" y="673212"/>
            <a:ext cx="3403295" cy="2441182"/>
          </a:xfrm>
          <a:prstGeom prst="rect">
            <a:avLst/>
          </a:prstGeom>
        </p:spPr>
      </p:pic>
      <p:pic>
        <p:nvPicPr>
          <p:cNvPr id="10" name="Picture 9">
            <a:extLst>
              <a:ext uri="{FF2B5EF4-FFF2-40B4-BE49-F238E27FC236}">
                <a16:creationId xmlns:a16="http://schemas.microsoft.com/office/drawing/2014/main" id="{65C93B28-6C94-6021-57B3-AB29E6A33A97}"/>
              </a:ext>
            </a:extLst>
          </p:cNvPr>
          <p:cNvPicPr>
            <a:picLocks noChangeAspect="1"/>
          </p:cNvPicPr>
          <p:nvPr/>
        </p:nvPicPr>
        <p:blipFill>
          <a:blip r:embed="rId4"/>
          <a:stretch>
            <a:fillRect/>
          </a:stretch>
        </p:blipFill>
        <p:spPr>
          <a:xfrm>
            <a:off x="8107225" y="673212"/>
            <a:ext cx="3301792" cy="2441182"/>
          </a:xfrm>
          <a:prstGeom prst="rect">
            <a:avLst/>
          </a:prstGeom>
        </p:spPr>
      </p:pic>
      <p:pic>
        <p:nvPicPr>
          <p:cNvPr id="12" name="Picture 11">
            <a:extLst>
              <a:ext uri="{FF2B5EF4-FFF2-40B4-BE49-F238E27FC236}">
                <a16:creationId xmlns:a16="http://schemas.microsoft.com/office/drawing/2014/main" id="{E1326022-A3C9-A66D-4B60-5F9D3F120EE5}"/>
              </a:ext>
            </a:extLst>
          </p:cNvPr>
          <p:cNvPicPr>
            <a:picLocks noChangeAspect="1"/>
          </p:cNvPicPr>
          <p:nvPr/>
        </p:nvPicPr>
        <p:blipFill>
          <a:blip r:embed="rId5"/>
          <a:stretch>
            <a:fillRect/>
          </a:stretch>
        </p:blipFill>
        <p:spPr>
          <a:xfrm>
            <a:off x="2747646" y="3431136"/>
            <a:ext cx="2738661" cy="2314198"/>
          </a:xfrm>
          <a:prstGeom prst="rect">
            <a:avLst/>
          </a:prstGeom>
        </p:spPr>
      </p:pic>
      <p:pic>
        <p:nvPicPr>
          <p:cNvPr id="16" name="Picture 15">
            <a:extLst>
              <a:ext uri="{FF2B5EF4-FFF2-40B4-BE49-F238E27FC236}">
                <a16:creationId xmlns:a16="http://schemas.microsoft.com/office/drawing/2014/main" id="{81A80C47-D33B-CD67-DCF7-04D7FF73C401}"/>
              </a:ext>
            </a:extLst>
          </p:cNvPr>
          <p:cNvPicPr>
            <a:picLocks noChangeAspect="1"/>
          </p:cNvPicPr>
          <p:nvPr/>
        </p:nvPicPr>
        <p:blipFill>
          <a:blip r:embed="rId6"/>
          <a:stretch>
            <a:fillRect/>
          </a:stretch>
        </p:blipFill>
        <p:spPr>
          <a:xfrm>
            <a:off x="5607680" y="3426864"/>
            <a:ext cx="3240936" cy="2314198"/>
          </a:xfrm>
          <a:prstGeom prst="rect">
            <a:avLst/>
          </a:prstGeom>
        </p:spPr>
      </p:pic>
    </p:spTree>
    <p:extLst>
      <p:ext uri="{BB962C8B-B14F-4D97-AF65-F5344CB8AC3E}">
        <p14:creationId xmlns:p14="http://schemas.microsoft.com/office/powerpoint/2010/main" val="2125345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1CB9A-82A9-0634-A7E1-F81D62D64D98}"/>
              </a:ext>
            </a:extLst>
          </p:cNvPr>
          <p:cNvSpPr>
            <a:spLocks noGrp="1"/>
          </p:cNvSpPr>
          <p:nvPr>
            <p:ph type="title"/>
          </p:nvPr>
        </p:nvSpPr>
        <p:spPr/>
        <p:txBody>
          <a:bodyPr/>
          <a:lstStyle/>
          <a:p>
            <a:r>
              <a:rPr lang="en-US" dirty="0"/>
              <a:t>INDUSTRIAL AGE (1700s-1930s)</a:t>
            </a:r>
            <a:endParaRPr lang="en-PH" dirty="0"/>
          </a:p>
        </p:txBody>
      </p:sp>
      <p:sp>
        <p:nvSpPr>
          <p:cNvPr id="3" name="Content Placeholder 2">
            <a:extLst>
              <a:ext uri="{FF2B5EF4-FFF2-40B4-BE49-F238E27FC236}">
                <a16:creationId xmlns:a16="http://schemas.microsoft.com/office/drawing/2014/main" id="{A5985006-BC9F-0134-FF4D-AD8004F4F6D6}"/>
              </a:ext>
            </a:extLst>
          </p:cNvPr>
          <p:cNvSpPr>
            <a:spLocks noGrp="1"/>
          </p:cNvSpPr>
          <p:nvPr>
            <p:ph idx="1"/>
          </p:nvPr>
        </p:nvSpPr>
        <p:spPr/>
        <p:txBody>
          <a:bodyPr>
            <a:normAutofit/>
          </a:bodyPr>
          <a:lstStyle/>
          <a:p>
            <a:r>
              <a:rPr lang="en-US" sz="1800" b="0" i="0" dirty="0">
                <a:solidFill>
                  <a:schemeClr val="tx1"/>
                </a:solidFill>
                <a:effectLst/>
                <a:highlight>
                  <a:srgbClr val="FFFFFF"/>
                </a:highlight>
                <a:latin typeface="Times New Roman" panose="02020603050405020304" pitchFamily="18" charset="0"/>
                <a:cs typeface="Times New Roman" panose="02020603050405020304" pitchFamily="18" charset="0"/>
              </a:rPr>
              <a:t>The </a:t>
            </a:r>
            <a:r>
              <a:rPr lang="en-US" sz="1800" b="1" i="0" dirty="0">
                <a:solidFill>
                  <a:schemeClr val="tx1"/>
                </a:solidFill>
                <a:effectLst/>
                <a:highlight>
                  <a:srgbClr val="FFFFFF"/>
                </a:highlight>
                <a:latin typeface="Times New Roman" panose="02020603050405020304" pitchFamily="18" charset="0"/>
                <a:cs typeface="Times New Roman" panose="02020603050405020304" pitchFamily="18" charset="0"/>
              </a:rPr>
              <a:t>Industrial Age</a:t>
            </a:r>
            <a:r>
              <a:rPr lang="en-US" sz="1800" b="0" i="0" dirty="0">
                <a:solidFill>
                  <a:schemeClr val="tx1"/>
                </a:solidFill>
                <a:effectLst/>
                <a:highlight>
                  <a:srgbClr val="FFFFFF"/>
                </a:highlight>
                <a:latin typeface="Times New Roman" panose="02020603050405020304" pitchFamily="18" charset="0"/>
                <a:cs typeface="Times New Roman" panose="02020603050405020304" pitchFamily="18" charset="0"/>
              </a:rPr>
              <a:t> is a period of history that encompasses the changes in economic and social organization that began around 1760 in Great Britain and later in other countries, characterized chiefly by the replacement of hand tools with power-driven machines such as the power loom and the steam engine, and by the concentration of industry in large establishments.</a:t>
            </a:r>
          </a:p>
          <a:p>
            <a:r>
              <a:rPr lang="en-US" sz="1800" dirty="0">
                <a:solidFill>
                  <a:schemeClr val="tx1"/>
                </a:solidFill>
                <a:highlight>
                  <a:srgbClr val="FFFFFF"/>
                </a:highlight>
                <a:latin typeface="Times New Roman" panose="02020603050405020304" pitchFamily="18" charset="0"/>
                <a:cs typeface="Times New Roman" panose="02020603050405020304" pitchFamily="18" charset="0"/>
              </a:rPr>
              <a:t>People used the power of steam, developed machine tools, established iron production, and the manufacturing of various products (including books using the printing press)</a:t>
            </a:r>
            <a:endParaRPr lang="en-PH" sz="18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286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61BAE-BC08-2ADE-46E7-4E0EE20D9DDF}"/>
              </a:ext>
            </a:extLst>
          </p:cNvPr>
          <p:cNvSpPr>
            <a:spLocks noGrp="1"/>
          </p:cNvSpPr>
          <p:nvPr>
            <p:ph type="title"/>
          </p:nvPr>
        </p:nvSpPr>
        <p:spPr/>
        <p:txBody>
          <a:bodyPr/>
          <a:lstStyle/>
          <a:p>
            <a:r>
              <a:rPr lang="en-US" dirty="0"/>
              <a:t>INDUSTRIAL AGE (1700s-1930s)</a:t>
            </a:r>
            <a:endParaRPr lang="en-PH" dirty="0"/>
          </a:p>
        </p:txBody>
      </p:sp>
      <p:sp>
        <p:nvSpPr>
          <p:cNvPr id="3" name="Content Placeholder 2">
            <a:extLst>
              <a:ext uri="{FF2B5EF4-FFF2-40B4-BE49-F238E27FC236}">
                <a16:creationId xmlns:a16="http://schemas.microsoft.com/office/drawing/2014/main" id="{24018627-69FB-E9C8-83BD-6C02A8FAC1F9}"/>
              </a:ext>
            </a:extLst>
          </p:cNvPr>
          <p:cNvSpPr>
            <a:spLocks noGrp="1"/>
          </p:cNvSpPr>
          <p:nvPr>
            <p:ph idx="1"/>
          </p:nvPr>
        </p:nvSpPr>
        <p:spPr/>
        <p:txBody>
          <a:bodyPr/>
          <a:lstStyle/>
          <a:p>
            <a:r>
              <a:rPr lang="en-US" b="1" dirty="0"/>
              <a:t>EXAMPLE FORMS OF MEDIA</a:t>
            </a:r>
          </a:p>
          <a:p>
            <a:r>
              <a:rPr lang="en-US" b="1" dirty="0"/>
              <a:t>Printing Press</a:t>
            </a:r>
          </a:p>
          <a:p>
            <a:r>
              <a:rPr lang="en-US" b="1" dirty="0"/>
              <a:t>Newspaper</a:t>
            </a:r>
          </a:p>
          <a:p>
            <a:r>
              <a:rPr lang="en-US" b="1" dirty="0"/>
              <a:t>Typewriter</a:t>
            </a:r>
          </a:p>
          <a:p>
            <a:r>
              <a:rPr lang="en-US" b="1" dirty="0"/>
              <a:t>Motion picture photography</a:t>
            </a:r>
          </a:p>
          <a:p>
            <a:r>
              <a:rPr lang="en-US" b="1" dirty="0"/>
              <a:t>Telegraph</a:t>
            </a:r>
          </a:p>
          <a:p>
            <a:endParaRPr lang="en-PH" b="1" dirty="0"/>
          </a:p>
        </p:txBody>
      </p:sp>
    </p:spTree>
    <p:extLst>
      <p:ext uri="{BB962C8B-B14F-4D97-AF65-F5344CB8AC3E}">
        <p14:creationId xmlns:p14="http://schemas.microsoft.com/office/powerpoint/2010/main" val="257899726"/>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39</TotalTime>
  <Words>512</Words>
  <Application>Microsoft Office PowerPoint</Application>
  <PresentationFormat>Widescreen</PresentationFormat>
  <Paragraphs>51</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Garamond</vt:lpstr>
      <vt:lpstr>Times New Roman</vt:lpstr>
      <vt:lpstr>Organic</vt:lpstr>
      <vt:lpstr>The Evolution of Traditional to New Media</vt:lpstr>
      <vt:lpstr>The Evolution of Media</vt:lpstr>
      <vt:lpstr>The Evolution of Media</vt:lpstr>
      <vt:lpstr>PRE-INDUSTRIAL AGE (1500BC)</vt:lpstr>
      <vt:lpstr>PRE-INDUSTRIAL AGE (1500BC)</vt:lpstr>
      <vt:lpstr>PRE-INDUSTRIAL AGE (1500BC)</vt:lpstr>
      <vt:lpstr>PowerPoint Presentation</vt:lpstr>
      <vt:lpstr>INDUSTRIAL AGE (1700s-1930s)</vt:lpstr>
      <vt:lpstr>INDUSTRIAL AGE (1700s-1930s)</vt:lpstr>
      <vt:lpstr>PowerPoint Presentation</vt:lpstr>
      <vt:lpstr>ELECTRONIC AGE(1930s-1980s)</vt:lpstr>
      <vt:lpstr>ELECTRONIC AGE(1930s-1980s)</vt:lpstr>
      <vt:lpstr>PowerPoint Presentation</vt:lpstr>
      <vt:lpstr>NEW/INFORMATION AGE (1900s-2000s)</vt:lpstr>
      <vt:lpstr>NEW/INFORMATION AGE (1900s-2000s)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Evolution of Traditional to New Media</dc:title>
  <dc:creator>PCX</dc:creator>
  <cp:lastModifiedBy>PCX</cp:lastModifiedBy>
  <cp:revision>20</cp:revision>
  <dcterms:created xsi:type="dcterms:W3CDTF">2024-05-07T20:50:43Z</dcterms:created>
  <dcterms:modified xsi:type="dcterms:W3CDTF">2024-05-07T21:30:22Z</dcterms:modified>
</cp:coreProperties>
</file>